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2" r:id="rId2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g2eb522a133c_4_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eb522a133c_4_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1" name="Google Shape;141;g2eb522a133c_4_0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0100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97343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0356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96A012-B3AF-96EE-EAE7-9E14E8F541B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D1DDA3-22CF-E297-1FDA-95EA45EF7AE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98144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8000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44181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99620A-6781-074F-3311-E7A5053F30D1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78912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26873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7187430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4ED44B-E9F3-63FF-141D-8610EB021C8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08544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08340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6851014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614FD0-32A5-3719-B4BF-73E2D9F7A7BE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7400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19723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9750219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33A0EA-FED1-8D91-2F55-81B7D3ED557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0290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76266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3443198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EF6A3E-45A6-A871-9DCC-5B51B092F2F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9774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06066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0772832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F389D0-6ED5-71C2-342E-ACFE394716E4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0921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97000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1644412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291858-B62B-404D-3336-5D372131BA9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4" name="Google Shape;54;p13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5" name="Google Shape;55;p13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56" name="Google Shape;56;p13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4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0" name="Google Shape;60;p14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14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62" name="Google Shape;62;p14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4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cxnSp>
        <p:nvCxnSpPr>
          <p:cNvPr id="65" name="Google Shape;65;p14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4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4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4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69" name="Google Shape;69;p14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3" name="Google Shape;83;p16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4" name="Google Shape;84;p16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85" name="Google Shape;85;p16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7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9" name="Google Shape;89;p17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7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91" name="Google Shape;91;p17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7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7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94" name="Google Shape;94;p17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7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7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7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8" name="Google Shape;98;p17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7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itre de section" preserve="0" showMasterPhAnim="0" showMasterSp="1" userDrawn="1">
  <p:cSld name="1_Titre de section">
    <p:bg>
      <p:bgPr shadeToTitle="0">
        <a:solidFill>
          <a:srgbClr val="0C0C0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/>
          <p:nvPr/>
        </p:nvPicPr>
        <p:blipFill>
          <a:blip r:embed="rId2">
            <a:alphaModFix amt="80000"/>
          </a:blip>
          <a:srcRect l="0" t="0" r="0" b="0"/>
          <a:stretch/>
        </p:blipFill>
        <p:spPr bwMode="auto">
          <a:xfrm>
            <a:off x="-2627422" y="106001"/>
            <a:ext cx="4840992" cy="484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 bwMode="auto">
          <a:xfrm>
            <a:off x="0" y="0"/>
            <a:ext cx="5106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3" name="Google Shape;103;p18"/>
          <p:cNvSpPr/>
          <p:nvPr/>
        </p:nvSpPr>
        <p:spPr bwMode="auto">
          <a:xfrm>
            <a:off x="669472" y="4723388"/>
            <a:ext cx="6567900" cy="3303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" name="Google Shape;104;p18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 bwMode="auto">
          <a:xfrm>
            <a:off x="911453" y="2189284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Medium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6" name="Google Shape;106;p18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8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18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8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 bwMode="auto">
          <a:xfrm>
            <a:off x="8475955" y="129905"/>
            <a:ext cx="55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r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 </a:t>
            </a:r>
            <a:endParaRPr sz="1100"/>
          </a:p>
        </p:txBody>
      </p:sp>
      <p:cxnSp>
        <p:nvCxnSpPr>
          <p:cNvPr id="111" name="Google Shape;111;p18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>
            <p:ph type="dt" idx="10"/>
          </p:nvPr>
        </p:nvSpPr>
        <p:spPr bwMode="auto">
          <a:xfrm>
            <a:off x="5857545" y="132468"/>
            <a:ext cx="1074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 bwMode="auto">
          <a:xfrm>
            <a:off x="6940576" y="26634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8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15" name="Google Shape;115;p18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8"/>
          <p:cNvSpPr/>
          <p:nvPr/>
        </p:nvSpPr>
        <p:spPr bwMode="auto">
          <a:xfrm>
            <a:off x="8109521" y="4788805"/>
            <a:ext cx="865800" cy="3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7" name="Google Shape;117;p18" descr="Une image contenant dessin&#10;&#10;Description générée automatiquement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8291496" y="4813805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de section" preserve="0" showMasterPhAnim="0" showMasterSp="1" userDrawn="1">
  <p:cSld name="Titre de section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body" idx="1"/>
          </p:nvPr>
        </p:nvSpPr>
        <p:spPr bwMode="auto">
          <a:xfrm>
            <a:off x="985838" y="1604012"/>
            <a:ext cx="74820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 bwMode="auto">
          <a:xfrm>
            <a:off x="985838" y="549506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6600"/>
              <a:buFont typeface="Roboto Medium"/>
              <a:buNone/>
              <a:defRPr sz="6600">
                <a:solidFill>
                  <a:srgbClr val="C55A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1" name="Google Shape;121;p19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9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9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19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5" name="Google Shape;125;p19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chemeClr val="lt1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cxnSp>
        <p:nvCxnSpPr>
          <p:cNvPr id="126" name="Google Shape;126;p19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9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9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9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31" name="Google Shape;131;p19"/>
          <p:cNvSpPr/>
          <p:nvPr/>
        </p:nvSpPr>
        <p:spPr bwMode="auto">
          <a:xfrm>
            <a:off x="8109521" y="4757738"/>
            <a:ext cx="859200" cy="385800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19" descr="Une image contenant dessin&#10;&#10;Description générée automatiquement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291496" y="4820464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ustom Layout" preserve="0" showMasterPhAnim="0" showMasterSp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0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20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20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/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edium"/>
              <a:buNone/>
              <a:defRPr sz="21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5"/>
          <p:cNvSpPr txBox="1"/>
          <p:nvPr>
            <p:ph type="body" idx="1"/>
          </p:nvPr>
        </p:nvSpPr>
        <p:spPr bwMode="auto">
          <a:xfrm>
            <a:off x="964406" y="1369218"/>
            <a:ext cx="7551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—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marR="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—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—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—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—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4" name="Google Shape;74;p15" descr="Une image contenant dessin&#10;&#10;Description générée automatiquement"/>
          <p:cNvPicPr/>
          <p:nvPr/>
        </p:nvPicPr>
        <p:blipFill>
          <a:blip r:embed="rId7">
            <a:alphaModFix/>
          </a:blip>
          <a:srcRect l="0" t="0" r="0" b="0"/>
          <a:stretch/>
        </p:blipFill>
        <p:spPr bwMode="auto">
          <a:xfrm>
            <a:off x="8172599" y="4803907"/>
            <a:ext cx="765402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 bwMode="auto">
          <a:xfrm>
            <a:off x="6907934" y="67863"/>
            <a:ext cx="118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sp>
        <p:nvSpPr>
          <p:cNvPr id="76" name="Google Shape;76;p15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5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5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L="0" marR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2pPr>
            <a:lvl3pPr marL="0" marR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3pPr>
            <a:lvl4pPr marL="0" marR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4pPr>
            <a:lvl5pPr marL="0" marR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5pPr>
            <a:lvl6pPr marL="0" marR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6pPr>
            <a:lvl7pPr marL="0" marR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7pPr>
            <a:lvl8pPr marL="0" marR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8pPr>
            <a:lvl9pPr marL="0" marR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&lt;ip&gt;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spyconnect.com/camera/yoosee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248885" name=""/>
          <p:cNvSpPr txBox="1"/>
          <p:nvPr/>
        </p:nvSpPr>
        <p:spPr bwMode="auto">
          <a:xfrm flipH="0" flipV="0">
            <a:off x="1936973" y="789572"/>
            <a:ext cx="183636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rgbClr val="FB70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2649873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080700560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Bilan de l’activité : Comment sécuriser ses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Changer les identifiants par défaut : identifiants et mots de passe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Configurer un réseau dédié, pour réduire les chances de découverte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Activer le chiffrement des flux vidéo : utiliser HTTPS ou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RTSP/RTSPS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Mettre à régulièrement sa caméra pour bénéficier des correctifs de sécurité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Des questions ? Des remarques ? Discutons-en !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11885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16274962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1740" y="3629309"/>
            <a:ext cx="3684668" cy="1238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46743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7070929" y="2435499"/>
            <a:ext cx="1404110" cy="906140"/>
          </a:xfrm>
          <a:prstGeom prst="rect">
            <a:avLst/>
          </a:prstGeom>
        </p:spPr>
      </p:pic>
      <p:sp>
        <p:nvSpPr>
          <p:cNvPr id="793453411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990365950" name="Google Shape;18;p4"/>
          <p:cNvSpPr txBox="1"/>
          <p:nvPr>
            <p:ph type="body" idx="1"/>
          </p:nvPr>
        </p:nvSpPr>
        <p:spPr bwMode="auto">
          <a:xfrm flipH="0" flipV="0">
            <a:off x="311699" y="1152473"/>
            <a:ext cx="8520599" cy="3898281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Qu’est-ce qu’une caméra IP ? </a:t>
            </a:r>
            <a:endParaRPr lang="fr-FR"/>
          </a:p>
          <a:p>
            <a:pPr lvl="1">
              <a:defRPr/>
            </a:pPr>
            <a:r>
              <a:rPr lang="fr-FR"/>
              <a:t>Surveillance en temps réel avec contrôle à distance</a:t>
            </a:r>
            <a:endParaRPr lang="fr-FR"/>
          </a:p>
          <a:p>
            <a:pPr lvl="1">
              <a:defRPr/>
            </a:pPr>
            <a:r>
              <a:rPr lang="fr-FR"/>
              <a:t>Transmission vidéo via le réseau IP (Internet Protocol) : HTTP et RTSP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courante : sécurité domestique, entreprises, lieux publics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900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Comment repérer ces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bullet : forme allongée, souvent utilisées à l'extérieur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dôme : design discret, souvent pour une surveillance intérieure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PTZ : avec panoramique, inclinaison et zoom contrôlés à distance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sans fil : faciles à installer, connectées via Wi-Fi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8937493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2"/>
            <a:ext cx="1365444" cy="458789"/>
          </a:xfrm>
          <a:prstGeom prst="rect">
            <a:avLst/>
          </a:prstGeom>
        </p:spPr>
      </p:pic>
      <p:pic>
        <p:nvPicPr>
          <p:cNvPr id="14153402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46011" y="731373"/>
            <a:ext cx="2041774" cy="1612506"/>
          </a:xfrm>
          <a:prstGeom prst="rect">
            <a:avLst/>
          </a:prstGeom>
        </p:spPr>
      </p:pic>
      <p:sp>
        <p:nvSpPr>
          <p:cNvPr id="69121022" name=""/>
          <p:cNvSpPr txBox="1"/>
          <p:nvPr/>
        </p:nvSpPr>
        <p:spPr bwMode="auto">
          <a:xfrm flipH="0" flipV="0">
            <a:off x="7862295" y="2343879"/>
            <a:ext cx="1225490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https://juste1oeil.com/</a:t>
            </a:r>
            <a:r>
              <a:rPr sz="600"/>
              <a:t> </a:t>
            </a:r>
            <a:endParaRPr sz="600"/>
          </a:p>
        </p:txBody>
      </p:sp>
      <p:pic>
        <p:nvPicPr>
          <p:cNvPr id="166047922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4467" y="4001520"/>
            <a:ext cx="1003712" cy="1063235"/>
          </a:xfrm>
          <a:prstGeom prst="rect">
            <a:avLst/>
          </a:prstGeom>
        </p:spPr>
      </p:pic>
      <p:pic>
        <p:nvPicPr>
          <p:cNvPr id="118467696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630186" y="3607157"/>
            <a:ext cx="1457598" cy="1457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662200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095438346" name="Google Shape;18;p4"/>
          <p:cNvSpPr txBox="1"/>
          <p:nvPr>
            <p:ph type="body" idx="1"/>
          </p:nvPr>
        </p:nvSpPr>
        <p:spPr bwMode="auto">
          <a:xfrm flipH="0" flipV="0">
            <a:off x="311697" y="1150120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Quelles sont les vulnérabilité connues des caméras IP ? 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d’identifiants par défaut ou de mots de passe faibles (Cf. activité n°2 :) )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Transmission non chiffrée : le flux de donnée transite « en clair » sur le réseau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Firmware obsolètes : anciennes versions non mises à jour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Interfaces Web non sécurisées : faiblesses applicatives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votre échelle, quels sont les risques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Attente à la vie privée : surveillance de votre domicile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Cambriolages facilités : désactivation ou manipulation des images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Vol de vos informations personnelles : identifiants, mots de passe...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Cyberharcèlement et chantage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9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900" lvl="1" indent="0">
              <a:buClr>
                <a:schemeClr val="dk2"/>
              </a:buClr>
              <a:buSzPts val="1400"/>
              <a:buFont typeface="Arial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647235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1396836740" name=""/>
          <p:cNvPicPr>
            <a:picLocks noChangeAspect="1"/>
          </p:cNvPicPr>
          <p:nvPr/>
        </p:nvPicPr>
        <p:blipFill>
          <a:blip r:embed="rId4"/>
          <a:srcRect l="0" t="23651" r="0" b="19648"/>
          <a:stretch/>
        </p:blipFill>
        <p:spPr bwMode="auto">
          <a:xfrm flipH="0" flipV="0">
            <a:off x="6175595" y="2135859"/>
            <a:ext cx="2759672" cy="871781"/>
          </a:xfrm>
          <a:prstGeom prst="rect">
            <a:avLst/>
          </a:prstGeom>
        </p:spPr>
      </p:pic>
      <p:sp>
        <p:nvSpPr>
          <p:cNvPr id="468454311" name=""/>
          <p:cNvSpPr txBox="1"/>
          <p:nvPr/>
        </p:nvSpPr>
        <p:spPr bwMode="auto">
          <a:xfrm flipH="0" flipV="0">
            <a:off x="7176121" y="3007640"/>
            <a:ext cx="1759146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https://www.ipphone-warehouse.com/</a:t>
            </a:r>
            <a:r>
              <a:rPr sz="600"/>
              <a:t> </a:t>
            </a:r>
            <a:endParaRPr sz="600"/>
          </a:p>
        </p:txBody>
      </p:sp>
      <p:pic>
        <p:nvPicPr>
          <p:cNvPr id="17150900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79053" y="3790692"/>
            <a:ext cx="1856215" cy="1044660"/>
          </a:xfrm>
          <a:prstGeom prst="rect">
            <a:avLst/>
          </a:prstGeom>
        </p:spPr>
      </p:pic>
      <p:sp>
        <p:nvSpPr>
          <p:cNvPr id="1646049620" name=""/>
          <p:cNvSpPr txBox="1"/>
          <p:nvPr/>
        </p:nvSpPr>
        <p:spPr bwMode="auto">
          <a:xfrm flipH="0" flipV="0">
            <a:off x="7616763" y="4835353"/>
            <a:ext cx="1318505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https://www.security.org/</a:t>
            </a:r>
            <a:endParaRPr sz="600"/>
          </a:p>
        </p:txBody>
      </p:sp>
      <p:pic>
        <p:nvPicPr>
          <p:cNvPr id="1988528876" name=""/>
          <p:cNvPicPr>
            <a:picLocks noChangeAspect="1"/>
          </p:cNvPicPr>
          <p:nvPr/>
        </p:nvPicPr>
        <p:blipFill>
          <a:blip r:embed="rId6"/>
          <a:srcRect l="0" t="9417" r="0" b="9417"/>
          <a:stretch/>
        </p:blipFill>
        <p:spPr bwMode="auto">
          <a:xfrm flipH="0" flipV="0">
            <a:off x="7094" y="4215456"/>
            <a:ext cx="1124320" cy="912546"/>
          </a:xfrm>
          <a:prstGeom prst="rect">
            <a:avLst/>
          </a:prstGeom>
        </p:spPr>
      </p:pic>
      <p:sp>
        <p:nvSpPr>
          <p:cNvPr id="801028950" name=""/>
          <p:cNvSpPr txBox="1"/>
          <p:nvPr/>
        </p:nvSpPr>
        <p:spPr bwMode="auto">
          <a:xfrm flipH="0" flipV="0">
            <a:off x="1131415" y="4944762"/>
            <a:ext cx="1644693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https://thewildlifecommunity.co.uk/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474089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347013044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HTTP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(HyperText Transfer Protocol) </a:t>
            </a:r>
            <a:r>
              <a:rPr lang="fr-FR"/>
              <a:t>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de communication client-serveur Web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3568920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49813521" name=""/>
          <p:cNvPicPr>
            <a:picLocks noChangeAspect="1"/>
          </p:cNvPicPr>
          <p:nvPr/>
        </p:nvPicPr>
        <p:blipFill>
          <a:blip r:embed="rId4"/>
          <a:srcRect l="0" t="0" r="17527" b="14692"/>
          <a:stretch/>
        </p:blipFill>
        <p:spPr bwMode="auto">
          <a:xfrm flipH="0" flipV="0">
            <a:off x="311696" y="3101611"/>
            <a:ext cx="4666692" cy="1882105"/>
          </a:xfrm>
          <a:prstGeom prst="rect">
            <a:avLst/>
          </a:prstGeom>
        </p:spPr>
      </p:pic>
      <p:pic>
        <p:nvPicPr>
          <p:cNvPr id="4311608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89665" y="3374697"/>
            <a:ext cx="3049535" cy="1335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887011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34052025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2 : Connexion au panneau de contrôle de la camera IP – Aucune protection</a:t>
            </a:r>
            <a:endParaRPr lang="fr-FR"/>
          </a:p>
          <a:p>
            <a:pPr lvl="2">
              <a:defRPr/>
            </a:pPr>
            <a:r>
              <a:rPr lang="fr-FR"/>
              <a:t>Ouvrez un navigateur web </a:t>
            </a:r>
            <a:endParaRPr lang="fr-FR"/>
          </a:p>
          <a:p>
            <a:pPr lvl="2">
              <a:defRPr/>
            </a:pPr>
            <a:r>
              <a:rPr lang="fr-FR"/>
              <a:t>Entrez l’IP découverte de l’équipement dans la barre de recherche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://&lt;ip&gt;/"/>
              </a:rPr>
              <a:t>http://&lt;ip&gt;/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Si aucune protection n’est paramétré sur l’équipement : </a:t>
            </a:r>
            <a:endParaRPr lang="fr-FR"/>
          </a:p>
          <a:p>
            <a:pPr lvl="2">
              <a:defRPr/>
            </a:pPr>
            <a:r>
              <a:rPr lang="fr-FR"/>
              <a:t>Dans le cas inverse vous avez deux options : </a:t>
            </a:r>
            <a:endParaRPr lang="fr-FR"/>
          </a:p>
          <a:p>
            <a:pPr lvl="3">
              <a:defRPr/>
            </a:pPr>
            <a:r>
              <a:rPr lang="fr-FR"/>
              <a:t>Effectuer une attaque par Bruteforce </a:t>
            </a:r>
            <a:endParaRPr lang="fr-FR"/>
          </a:p>
          <a:p>
            <a:pPr lvl="3">
              <a:defRPr/>
            </a:pPr>
            <a:r>
              <a:rPr lang="fr-FR"/>
              <a:t>Écouter le réseau pour récupérer les identifiants</a:t>
            </a:r>
            <a:endParaRPr lang="fr-FR"/>
          </a:p>
          <a:p>
            <a:pPr marL="1968500" lvl="4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—&gt; C’est notre prochaine étape !</a:t>
            </a:r>
            <a:endParaRPr lang="fr-FR"/>
          </a:p>
          <a:p>
            <a:pPr marL="1968500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968500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1684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b="1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0931578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286102287" name=""/>
          <p:cNvPicPr>
            <a:picLocks noChangeAspect="1"/>
          </p:cNvPicPr>
          <p:nvPr/>
        </p:nvPicPr>
        <p:blipFill>
          <a:blip r:embed="rId5"/>
          <a:srcRect l="0" t="0" r="66227" b="40706"/>
          <a:stretch/>
        </p:blipFill>
        <p:spPr bwMode="auto">
          <a:xfrm flipH="0" flipV="0">
            <a:off x="6289888" y="2363950"/>
            <a:ext cx="2615374" cy="2580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20388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2103885649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3 : Connexion au panneau de contrôle de la camera IP – Protection sommaire</a:t>
            </a:r>
            <a:endParaRPr lang="fr-FR"/>
          </a:p>
          <a:p>
            <a:pPr lvl="2">
              <a:defRPr/>
            </a:pPr>
            <a:r>
              <a:rPr lang="fr-FR"/>
              <a:t>Nous nous trouvons dans le cas ou la caméra est protégé par un mot de passe  :[</a:t>
            </a:r>
            <a:endParaRPr lang="fr-FR"/>
          </a:p>
          <a:p>
            <a:pPr lvl="2">
              <a:defRPr/>
            </a:pPr>
            <a:r>
              <a:rPr lang="fr-FR"/>
              <a:t>Pas de panique, apprenons à utiliser un outil magique : Wireshark !</a:t>
            </a:r>
            <a:endParaRPr lang="fr-FR"/>
          </a:p>
          <a:p>
            <a:pPr lvl="2">
              <a:defRPr/>
            </a:pPr>
            <a:r>
              <a:rPr lang="fr-FR"/>
              <a:t>Ouvrez l’application Wireshark avec la commande « sudo wireshark » ou </a:t>
            </a:r>
            <a:endParaRPr lang="fr-FR"/>
          </a:p>
          <a:p>
            <a:pPr lvl="2">
              <a:defRPr/>
            </a:pPr>
            <a:r>
              <a:rPr lang="fr-FR"/>
              <a:t>Dans le menu de démarrage, sélectionnez la bonne interface réseau :</a:t>
            </a:r>
            <a:endParaRPr lang="fr-FR"/>
          </a:p>
          <a:p>
            <a:pPr lvl="2">
              <a:defRPr/>
            </a:pPr>
            <a:r>
              <a:rPr lang="fr-FR"/>
              <a:t>Débutez la capture et appliquez le filtre suivant : « http »  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Recherchez le paquet suivant : </a:t>
            </a:r>
            <a:endParaRPr lang="fr-FR"/>
          </a:p>
          <a:p>
            <a:pPr lvl="2">
              <a:defRPr/>
            </a:pPr>
            <a:r>
              <a:rPr lang="fr-FR"/>
              <a:t>Double-cliquez sur le paquet et observez les identifiants en clair : </a:t>
            </a:r>
            <a:endParaRPr lang="fr-FR"/>
          </a:p>
          <a:p>
            <a:pPr lvl="2">
              <a:defRPr/>
            </a:pPr>
            <a:r>
              <a:rPr lang="fr-FR"/>
              <a:t>Tentez de vous reconnecter dans le navigateur web : 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1163339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60205945" name=""/>
          <p:cNvPicPr>
            <a:picLocks noChangeAspect="1"/>
          </p:cNvPicPr>
          <p:nvPr/>
        </p:nvPicPr>
        <p:blipFill>
          <a:blip r:embed="rId4"/>
          <a:srcRect l="11055" t="12991" r="72902" b="75025"/>
          <a:stretch/>
        </p:blipFill>
        <p:spPr bwMode="auto">
          <a:xfrm flipH="0" flipV="0">
            <a:off x="7341767" y="2521618"/>
            <a:ext cx="1695090" cy="711973"/>
          </a:xfrm>
          <a:prstGeom prst="rect">
            <a:avLst/>
          </a:prstGeom>
        </p:spPr>
      </p:pic>
      <p:pic>
        <p:nvPicPr>
          <p:cNvPr id="125839424" name=""/>
          <p:cNvPicPr>
            <a:picLocks noChangeAspect="1"/>
          </p:cNvPicPr>
          <p:nvPr/>
        </p:nvPicPr>
        <p:blipFill>
          <a:blip r:embed="rId5"/>
          <a:srcRect l="0" t="54471" r="0" b="21140"/>
          <a:stretch/>
        </p:blipFill>
        <p:spPr bwMode="auto">
          <a:xfrm flipH="0" flipV="0">
            <a:off x="1761513" y="3040782"/>
            <a:ext cx="4750458" cy="192808"/>
          </a:xfrm>
          <a:prstGeom prst="rect">
            <a:avLst/>
          </a:prstGeom>
        </p:spPr>
      </p:pic>
      <p:pic>
        <p:nvPicPr>
          <p:cNvPr id="812228770" name=""/>
          <p:cNvPicPr>
            <a:picLocks noChangeAspect="1"/>
          </p:cNvPicPr>
          <p:nvPr/>
        </p:nvPicPr>
        <p:blipFill>
          <a:blip r:embed="rId6"/>
          <a:srcRect l="26542" t="33708" r="51594" b="64894"/>
          <a:stretch/>
        </p:blipFill>
        <p:spPr bwMode="auto">
          <a:xfrm flipH="0" flipV="0">
            <a:off x="4393931" y="3327796"/>
            <a:ext cx="4642926" cy="166687"/>
          </a:xfrm>
          <a:prstGeom prst="rect">
            <a:avLst/>
          </a:prstGeom>
        </p:spPr>
      </p:pic>
      <p:pic>
        <p:nvPicPr>
          <p:cNvPr id="1616868193" name=""/>
          <p:cNvPicPr>
            <a:picLocks noChangeAspect="1"/>
          </p:cNvPicPr>
          <p:nvPr/>
        </p:nvPicPr>
        <p:blipFill>
          <a:blip r:embed="rId7"/>
          <a:srcRect l="4629" t="25566" r="39317" b="0"/>
          <a:stretch/>
        </p:blipFill>
        <p:spPr bwMode="auto">
          <a:xfrm flipH="0" flipV="0">
            <a:off x="6988482" y="3552618"/>
            <a:ext cx="2048375" cy="383500"/>
          </a:xfrm>
          <a:prstGeom prst="rect">
            <a:avLst/>
          </a:prstGeom>
        </p:spPr>
      </p:pic>
      <p:pic>
        <p:nvPicPr>
          <p:cNvPr id="114612979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988482" y="3993304"/>
            <a:ext cx="2048375" cy="939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878505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103160152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4 : Récupération du flux vidéo d’une caméra IP</a:t>
            </a:r>
            <a:endParaRPr lang="fr-FR"/>
          </a:p>
          <a:p>
            <a:pPr lvl="2">
              <a:defRPr/>
            </a:pPr>
            <a:r>
              <a:rPr lang="fr-FR"/>
              <a:t>Parfois, il n’est pas possible de se connecter directement au panel d’administration</a:t>
            </a:r>
            <a:endParaRPr lang="fr-FR"/>
          </a:p>
          <a:p>
            <a:pPr lvl="2">
              <a:defRPr/>
            </a:pPr>
            <a:r>
              <a:rPr lang="fr-FR"/>
              <a:t>Il existe d’autres solutions pour exfiltrer de la donnée non encryptée ! </a:t>
            </a:r>
            <a:endParaRPr lang="fr-FR"/>
          </a:p>
          <a:p>
            <a:pPr lvl="2">
              <a:defRPr/>
            </a:pPr>
            <a:r>
              <a:rPr lang="fr-FR"/>
              <a:t>Depuis la fenêtre Wireshark suivez le chemin suivant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File &gt; Export Objects &gt; HTTP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Choisissez les fichiers à extraire qui vous intéresse :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Téléchargez les éléments sur votre bureau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Visualisez les images extraites 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4000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Vous avez piraté votre première caméra IP à l’aide d’HTTP  !</a:t>
            </a:r>
            <a:endParaRPr lang="fr-FR"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5692638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9445435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40214" y="2571750"/>
            <a:ext cx="3147571" cy="2301138"/>
          </a:xfrm>
          <a:prstGeom prst="rect">
            <a:avLst/>
          </a:prstGeom>
        </p:spPr>
      </p:pic>
      <p:pic>
        <p:nvPicPr>
          <p:cNvPr id="868827005" name=""/>
          <p:cNvPicPr>
            <a:picLocks noChangeAspect="1"/>
          </p:cNvPicPr>
          <p:nvPr/>
        </p:nvPicPr>
        <p:blipFill>
          <a:blip r:embed="rId5"/>
          <a:srcRect l="0" t="0" r="16608" b="19912"/>
          <a:stretch/>
        </p:blipFill>
        <p:spPr bwMode="auto">
          <a:xfrm flipH="0" flipV="0">
            <a:off x="871553" y="3101612"/>
            <a:ext cx="4918982" cy="620706"/>
          </a:xfrm>
          <a:prstGeom prst="rect">
            <a:avLst/>
          </a:prstGeom>
        </p:spPr>
      </p:pic>
      <p:pic>
        <p:nvPicPr>
          <p:cNvPr id="307498032" name=""/>
          <p:cNvPicPr>
            <a:picLocks noChangeAspect="1"/>
          </p:cNvPicPr>
          <p:nvPr/>
        </p:nvPicPr>
        <p:blipFill>
          <a:blip r:embed="rId6"/>
          <a:srcRect l="39661" t="37024" r="35377" b="30077"/>
          <a:stretch/>
        </p:blipFill>
        <p:spPr bwMode="auto">
          <a:xfrm flipH="0" flipV="0">
            <a:off x="4397877" y="3840706"/>
            <a:ext cx="1392657" cy="1032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0111499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512826828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RTSP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(Real-Time Streaming Protocol)</a:t>
            </a:r>
            <a:r>
              <a:rPr lang="fr-FR"/>
              <a:t>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diffusion multimédia en temps réel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699524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3338818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9712" y="2889229"/>
            <a:ext cx="4120120" cy="991563"/>
          </a:xfrm>
          <a:prstGeom prst="rect">
            <a:avLst/>
          </a:prstGeom>
        </p:spPr>
      </p:pic>
      <p:pic>
        <p:nvPicPr>
          <p:cNvPr id="17465133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96773" y="3974840"/>
            <a:ext cx="5785556" cy="107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536348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690951703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983304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Étape 2 : Connexion à la caméra via RTSP avec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VLC Media Player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Un modèle de caméra : un URL de streaming particulier !</a:t>
            </a:r>
            <a:endParaRPr lang="fr-FR"/>
          </a:p>
          <a:p>
            <a:pPr marL="1054101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—&gt; Base de donnée d’URL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s://www.ispyconnect.com/camera/yoosee"/>
              </a:rPr>
              <a:t>https://www.ispyconnect.com/camera/yoosee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</a:t>
            </a:r>
            <a:endParaRPr lang="fr-FR"/>
          </a:p>
          <a:p>
            <a:pPr lvl="2">
              <a:defRPr/>
            </a:pPr>
            <a:r>
              <a:rPr lang="fr-FR"/>
              <a:t>Ouvrez l’utilitaire VLC Media Player </a:t>
            </a:r>
            <a:endParaRPr lang="fr-FR"/>
          </a:p>
          <a:p>
            <a:pPr lvl="2">
              <a:defRPr/>
            </a:pPr>
            <a:r>
              <a:rPr lang="fr-FR"/>
              <a:t>Dans le menu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Media » —&gt; « Open Network Stream</a:t>
            </a:r>
            <a:r>
              <a:rPr lang="fr-FR"/>
              <a:t> », entrez l’URL (à compléter) :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rtsp://admin:admin@IP_CAMERA:554/onvif1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« admin:admin » : authentification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IP_CAMERA : à remplacer par l’IP trouvée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554 : port RTSP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/onvif1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URL de streaming particulier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de la caméra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endParaRPr lang="fr-FR"/>
          </a:p>
          <a:p>
            <a:pPr lvl="3">
              <a:defRPr/>
            </a:pPr>
            <a:endParaRPr lang="fr-FR"/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Vous avez piraté votre deuxième caméra IP à l’aide de RTSP !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7381139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2072055449" name=""/>
          <p:cNvPicPr>
            <a:picLocks noChangeAspect="1"/>
          </p:cNvPicPr>
          <p:nvPr/>
        </p:nvPicPr>
        <p:blipFill>
          <a:blip r:embed="rId5"/>
          <a:srcRect l="0" t="-532" r="0" b="34809"/>
          <a:stretch/>
        </p:blipFill>
        <p:spPr bwMode="auto">
          <a:xfrm flipH="0" flipV="0">
            <a:off x="742897" y="4051575"/>
            <a:ext cx="4921274" cy="688417"/>
          </a:xfrm>
          <a:prstGeom prst="rect">
            <a:avLst/>
          </a:prstGeom>
        </p:spPr>
      </p:pic>
      <p:pic>
        <p:nvPicPr>
          <p:cNvPr id="67481031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351633" y="3547269"/>
            <a:ext cx="2741417" cy="1503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ONLYOFFICE/8.1.1.27</Application>
  <DocSecurity>0</DocSecurity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4</cp:revision>
  <dcterms:modified xsi:type="dcterms:W3CDTF">2024-10-24T18:11:53Z</dcterms:modified>
  <cp:category/>
  <cp:contentStatus/>
  <cp:version/>
</cp:coreProperties>
</file>